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8"/>
  </p:notesMasterIdLst>
  <p:handoutMasterIdLst>
    <p:handoutMasterId r:id="rId49"/>
  </p:handoutMasterIdLst>
  <p:sldIdLst>
    <p:sldId id="603" r:id="rId8"/>
    <p:sldId id="2383" r:id="rId9"/>
    <p:sldId id="2382" r:id="rId10"/>
    <p:sldId id="2714" r:id="rId11"/>
    <p:sldId id="739" r:id="rId12"/>
    <p:sldId id="2414" r:id="rId13"/>
    <p:sldId id="2380" r:id="rId14"/>
    <p:sldId id="2388" r:id="rId15"/>
    <p:sldId id="2723" r:id="rId16"/>
    <p:sldId id="2386" r:id="rId17"/>
    <p:sldId id="2712" r:id="rId18"/>
    <p:sldId id="2372" r:id="rId19"/>
    <p:sldId id="2413" r:id="rId20"/>
    <p:sldId id="2362" r:id="rId21"/>
    <p:sldId id="2379" r:id="rId22"/>
    <p:sldId id="2369" r:id="rId23"/>
    <p:sldId id="2703" r:id="rId24"/>
    <p:sldId id="2699" r:id="rId25"/>
    <p:sldId id="2700" r:id="rId26"/>
    <p:sldId id="2366" r:id="rId27"/>
    <p:sldId id="2702" r:id="rId28"/>
    <p:sldId id="2705" r:id="rId29"/>
    <p:sldId id="2706" r:id="rId30"/>
    <p:sldId id="2707" r:id="rId31"/>
    <p:sldId id="2715" r:id="rId32"/>
    <p:sldId id="2708" r:id="rId33"/>
    <p:sldId id="2716" r:id="rId34"/>
    <p:sldId id="2718" r:id="rId35"/>
    <p:sldId id="2717" r:id="rId36"/>
    <p:sldId id="2709" r:id="rId37"/>
    <p:sldId id="2720" r:id="rId38"/>
    <p:sldId id="2721" r:id="rId39"/>
    <p:sldId id="2719" r:id="rId40"/>
    <p:sldId id="2710" r:id="rId41"/>
    <p:sldId id="2725" r:id="rId42"/>
    <p:sldId id="2363" r:id="rId43"/>
    <p:sldId id="2724" r:id="rId44"/>
    <p:sldId id="2713" r:id="rId45"/>
    <p:sldId id="2704" r:id="rId46"/>
    <p:sldId id="582" r:id="rId4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11563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7080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00905-8895-231E-0920-3293DC24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2194"/>
            <a:ext cx="12338121" cy="694019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839074"/>
            <a:ext cx="10846085" cy="3159960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 dirty="0">
                <a:solidFill>
                  <a:schemeClr val="tx2"/>
                </a:solidFill>
                <a:latin typeface="+mj-ea"/>
                <a:ea typeface="+mj-ea"/>
              </a:rPr>
              <a:t>XCCL</a:t>
            </a:r>
            <a:r>
              <a:rPr lang="zh-CN" altLang="en-US" sz="11500" kern="0" dirty="0">
                <a:solidFill>
                  <a:schemeClr val="tx2"/>
                </a:solidFill>
                <a:latin typeface="+mj-ea"/>
                <a:ea typeface="+mj-ea"/>
              </a:rPr>
              <a:t> 通信库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49927" y="2088682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B3A0E8-323C-F047-A660-585834C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系统中的位置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BDA74-367C-5742-A8EB-9AB64B404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1" b="4593"/>
          <a:stretch/>
        </p:blipFill>
        <p:spPr>
          <a:xfrm>
            <a:off x="623635" y="1160835"/>
            <a:ext cx="3342235" cy="5327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537695-7B0A-2B44-9916-36A2E4B7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17" y="1295284"/>
            <a:ext cx="6864796" cy="5058769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6341648A-A3CC-A147-849A-0608D6DB6265}"/>
              </a:ext>
            </a:extLst>
          </p:cNvPr>
          <p:cNvSpPr/>
          <p:nvPr/>
        </p:nvSpPr>
        <p:spPr>
          <a:xfrm>
            <a:off x="4046483" y="3429000"/>
            <a:ext cx="788276" cy="10063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82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1FE2457-BF4D-C566-8FDC-2A11366A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4D7B8F-CB28-0E0D-5B9D-1D7ECCFCB3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这么多不同 </a:t>
            </a:r>
            <a:r>
              <a:rPr lang="en-US" altLang="zh-CN" sz="2000" dirty="0"/>
              <a:t>XCCL</a:t>
            </a:r>
            <a:r>
              <a:rPr lang="zh-CN" altLang="en-US" sz="2000" dirty="0"/>
              <a:t> 通信库，核心功能都是实现点对点（</a:t>
            </a:r>
            <a:r>
              <a:rPr lang="en-US" altLang="zh-CN" sz="2000" dirty="0"/>
              <a:t>P2P</a:t>
            </a:r>
            <a:r>
              <a:rPr lang="zh-CN" altLang="en-US" sz="2000" dirty="0"/>
              <a:t>）和集合通信（</a:t>
            </a:r>
            <a:r>
              <a:rPr lang="en-US" altLang="zh-CN" sz="2000" dirty="0"/>
              <a:t>CC</a:t>
            </a:r>
            <a:r>
              <a:rPr lang="zh-CN" altLang="en-US" sz="2000" dirty="0"/>
              <a:t>）算法，难道还有什么大的改进点？</a:t>
            </a:r>
          </a:p>
        </p:txBody>
      </p:sp>
    </p:spTree>
    <p:extLst>
      <p:ext uri="{BB962C8B-B14F-4D97-AF65-F5344CB8AC3E}">
        <p14:creationId xmlns:p14="http://schemas.microsoft.com/office/powerpoint/2010/main" val="58231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5DA6C-8698-8143-AD5B-50546E7A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进行创新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509D-8F3D-2140-A436-7203D29C9F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对基础</a:t>
            </a:r>
            <a:r>
              <a:rPr lang="en-US" altLang="zh-CN" b="1" dirty="0"/>
              <a:t>/</a:t>
            </a:r>
            <a:r>
              <a:rPr lang="zh-CN" altLang="en-US" b="1" dirty="0"/>
              <a:t>集合通信算法创新：</a:t>
            </a:r>
            <a:endParaRPr lang="en-US" altLang="zh-CN" b="1" dirty="0"/>
          </a:p>
          <a:p>
            <a:pPr lvl="1"/>
            <a:r>
              <a:rPr lang="zh-CN" altLang="en-US" dirty="0"/>
              <a:t>对开源网络拓扑编排算法进行优化</a:t>
            </a:r>
            <a:endParaRPr lang="en-US" altLang="zh-CN" dirty="0"/>
          </a:p>
          <a:p>
            <a:pPr lvl="1"/>
            <a:r>
              <a:rPr lang="zh-CN" altLang="en-US" dirty="0"/>
              <a:t>对基础通信算子</a:t>
            </a:r>
            <a:r>
              <a:rPr lang="en-US" altLang="zh-CN" dirty="0"/>
              <a:t>&amp;</a:t>
            </a:r>
            <a:r>
              <a:rPr lang="zh-CN" altLang="en-US" dirty="0"/>
              <a:t>集合通信算法进行优化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r>
              <a:rPr lang="zh-CN" altLang="en-US" sz="2000" b="1" dirty="0"/>
              <a:t>网络传输优化：</a:t>
            </a:r>
            <a:endParaRPr lang="en-US" altLang="zh-CN" sz="2000" b="1" dirty="0"/>
          </a:p>
          <a:p>
            <a:pPr lvl="1"/>
            <a:r>
              <a:rPr lang="zh-CN" altLang="en-US" dirty="0"/>
              <a:t>对拥塞控制、路由控制进行优化</a:t>
            </a:r>
            <a:endParaRPr lang="en-US" altLang="zh-CN" dirty="0"/>
          </a:p>
          <a:p>
            <a:pPr lvl="1"/>
            <a:r>
              <a:rPr lang="zh-CN" altLang="en-US" dirty="0"/>
              <a:t>对传输协议层、路由协议层等进行细化操作</a:t>
            </a: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endParaRPr lang="en-US" altLang="zh-CN" sz="2000" b="1" dirty="0"/>
          </a:p>
          <a:p>
            <a:pPr marL="457200" lvl="1" indent="-457200">
              <a:buFont typeface="+mj-lt"/>
              <a:buAutoNum type="arabicPeriod" startAt="3"/>
            </a:pPr>
            <a:r>
              <a:rPr lang="zh-CN" altLang="en-US" sz="2000" b="1" dirty="0"/>
              <a:t>端网协同专用优化：</a:t>
            </a:r>
            <a:endParaRPr lang="en-US" altLang="zh-CN" sz="2000" b="1" dirty="0"/>
          </a:p>
          <a:p>
            <a:pPr lvl="1"/>
            <a:r>
              <a:rPr kumimoji="1" lang="zh-CN" altLang="en-US" sz="1800" dirty="0"/>
              <a:t>端网协同自研协议栈，匹配自研交换机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适配自研的网络架构进行优化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231571-BC91-49FF-68F8-41387D5E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70" y="1222279"/>
            <a:ext cx="5096313" cy="49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5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DFFEE-C255-9C98-5BA1-73E10DF09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NCCL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035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748FC1-729B-5B4A-97A9-FCAD952E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57C91A-2BC7-D245-B488-3A358698B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1" t="52077" r="55906" b="9999"/>
          <a:stretch/>
        </p:blipFill>
        <p:spPr>
          <a:xfrm>
            <a:off x="1443117" y="3845954"/>
            <a:ext cx="3717462" cy="2354757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A6564C-09AB-0944-8866-2F8E3B7AD58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030015" y="3202615"/>
            <a:ext cx="10095744" cy="546425"/>
          </a:xfrm>
        </p:spPr>
        <p:txBody>
          <a:bodyPr/>
          <a:lstStyle/>
          <a:p>
            <a:pPr algn="ctr"/>
            <a:r>
              <a:rPr lang="en-US" altLang="zh-CN" sz="1800" dirty="0"/>
              <a:t>NCCL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dirty="0"/>
              <a:t>rings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move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across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GPUs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perform</a:t>
            </a:r>
            <a:r>
              <a:rPr lang="zh-CN" altLang="en-US" sz="1800" dirty="0"/>
              <a:t> </a:t>
            </a:r>
            <a:r>
              <a:rPr lang="en-US" altLang="zh-CN" sz="1800" dirty="0"/>
              <a:t>reductions.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A2975A67-E272-E943-B454-CF15C5673902}"/>
              </a:ext>
            </a:extLst>
          </p:cNvPr>
          <p:cNvSpPr txBox="1">
            <a:spLocks/>
          </p:cNvSpPr>
          <p:nvPr/>
        </p:nvSpPr>
        <p:spPr>
          <a:xfrm>
            <a:off x="449906" y="1331466"/>
            <a:ext cx="11245614" cy="1600803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低延迟与高带宽：</a:t>
            </a:r>
            <a:r>
              <a:rPr lang="zh-CN" altLang="en-US" dirty="0"/>
              <a:t>优化通信路径和数据传输策略，实现低延迟</a:t>
            </a:r>
            <a:r>
              <a:rPr lang="en-US" altLang="zh-CN" dirty="0"/>
              <a:t>&amp;</a:t>
            </a:r>
            <a:r>
              <a:rPr lang="zh-CN" altLang="en-US" dirty="0"/>
              <a:t>高带宽；</a:t>
            </a:r>
          </a:p>
          <a:p>
            <a:r>
              <a:rPr lang="zh-CN" altLang="en-US" b="1" dirty="0"/>
              <a:t>并行性：</a:t>
            </a:r>
            <a:r>
              <a:rPr lang="zh-CN" altLang="en-US" dirty="0"/>
              <a:t>支持多并发集合操作，可以在不同数据流上同时进行通信，进一步提高了计算效率。</a:t>
            </a:r>
          </a:p>
          <a:p>
            <a:r>
              <a:rPr lang="zh-CN" altLang="en-US" b="1" dirty="0"/>
              <a:t>容错性：</a:t>
            </a:r>
            <a:r>
              <a:rPr lang="en-US" altLang="zh-CN" dirty="0"/>
              <a:t>GPU/</a:t>
            </a:r>
            <a:r>
              <a:rPr lang="zh-CN" altLang="en-US" dirty="0"/>
              <a:t>网络连接出现故障，</a:t>
            </a:r>
            <a:r>
              <a:rPr lang="en-US" altLang="zh-CN" dirty="0"/>
              <a:t>NCCL</a:t>
            </a:r>
            <a:r>
              <a:rPr lang="zh-CN" altLang="en-US" dirty="0"/>
              <a:t>自动重新配置通信路径，确保系统的健壮性和可靠性。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96E563-5C7C-9145-A6D3-9B015B340301}"/>
              </a:ext>
            </a:extLst>
          </p:cNvPr>
          <p:cNvGrpSpPr/>
          <p:nvPr/>
        </p:nvGrpSpPr>
        <p:grpSpPr>
          <a:xfrm>
            <a:off x="6750022" y="3817382"/>
            <a:ext cx="3717461" cy="2351953"/>
            <a:chOff x="8581825" y="4104290"/>
            <a:chExt cx="2617505" cy="165603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53854B5-90D2-8B43-A9A2-9EF2DF374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31" t="83193" r="17798" b="9999"/>
            <a:stretch/>
          </p:blipFill>
          <p:spPr>
            <a:xfrm>
              <a:off x="8783316" y="5498078"/>
              <a:ext cx="2044578" cy="2622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84ABD71-858B-C743-80B4-9799F2800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144" t="57087" r="19399" b="21834"/>
            <a:stretch/>
          </p:blipFill>
          <p:spPr>
            <a:xfrm>
              <a:off x="8581825" y="4104290"/>
              <a:ext cx="2617505" cy="1203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30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3BAC83F-4FDE-2F41-A0C3-380E6B3B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7C6D07-A350-0543-ABAD-A3456C7F1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5"/>
          <a:stretch/>
        </p:blipFill>
        <p:spPr>
          <a:xfrm>
            <a:off x="522382" y="1455217"/>
            <a:ext cx="9359900" cy="4935073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82E4485-7FB4-CA4D-9EEB-06BEFD45A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8117" y="1455217"/>
            <a:ext cx="4113919" cy="1655845"/>
          </a:xfrm>
        </p:spPr>
        <p:txBody>
          <a:bodyPr/>
          <a:lstStyle/>
          <a:p>
            <a:r>
              <a:rPr lang="zh-CN" altLang="en-US" dirty="0"/>
              <a:t>支持多网卡集合通信操作</a:t>
            </a:r>
            <a:endParaRPr lang="en-US" altLang="zh-CN" dirty="0"/>
          </a:p>
          <a:p>
            <a:r>
              <a:rPr lang="zh-CN" altLang="en-US" dirty="0"/>
              <a:t>支持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技术</a:t>
            </a:r>
            <a:endParaRPr lang="en-US" altLang="zh-CN" dirty="0"/>
          </a:p>
          <a:p>
            <a:r>
              <a:rPr lang="zh-CN" altLang="en-US" dirty="0"/>
              <a:t>支持节点内多进程和单进程使用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881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BB05EB-7A4A-CA40-AD8E-65E6EE31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的优点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5DEE30-DA56-624C-8783-659E8A9E14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生态开源：</a:t>
            </a:r>
            <a:endParaRPr lang="en-US" altLang="zh-CN" b="1" dirty="0"/>
          </a:p>
          <a:p>
            <a:pPr lvl="1"/>
            <a:r>
              <a:rPr lang="zh-CN" altLang="en-US" dirty="0"/>
              <a:t>支持用户按需自定义新的集合通信算法（</a:t>
            </a:r>
            <a:r>
              <a:rPr lang="en-US" altLang="zh-CN" dirty="0"/>
              <a:t>ACCL</a:t>
            </a:r>
            <a:r>
              <a:rPr lang="zh-CN" altLang="en-US" dirty="0"/>
              <a:t>、</a:t>
            </a:r>
            <a:r>
              <a:rPr lang="en-US" altLang="zh-CN" dirty="0"/>
              <a:t>TCCL</a:t>
            </a:r>
            <a:r>
              <a:rPr lang="zh-CN" altLang="en-US" dirty="0"/>
              <a:t> 等）；</a:t>
            </a:r>
            <a:endParaRPr lang="en-US" altLang="zh-CN" dirty="0"/>
          </a:p>
          <a:p>
            <a:pPr lvl="1"/>
            <a:r>
              <a:rPr lang="zh-CN" altLang="en-US" dirty="0"/>
              <a:t>内置基础通信算子，开箱即用；</a:t>
            </a:r>
            <a:endParaRPr lang="en-US" altLang="zh-CN" dirty="0"/>
          </a:p>
          <a:p>
            <a:r>
              <a:rPr lang="zh-CN" altLang="en-US" b="1" dirty="0"/>
              <a:t>灵活解耦：</a:t>
            </a:r>
            <a:endParaRPr lang="en-US" altLang="zh-CN" b="1" dirty="0"/>
          </a:p>
          <a:p>
            <a:pPr lvl="1"/>
            <a:r>
              <a:rPr lang="en-US" altLang="zh-CN" dirty="0"/>
              <a:t>CUDA</a:t>
            </a:r>
            <a:r>
              <a:rPr lang="zh-CN" altLang="en-US" dirty="0"/>
              <a:t> 等其他组件解耦单独商发，版本独立演进和发布；</a:t>
            </a:r>
            <a:endParaRPr lang="en-US" altLang="zh-CN" dirty="0"/>
          </a:p>
          <a:p>
            <a:pPr lvl="1"/>
            <a:r>
              <a:rPr lang="zh-CN" altLang="en-US" dirty="0"/>
              <a:t>暴漏不同层级 </a:t>
            </a:r>
            <a:r>
              <a:rPr lang="en-US" altLang="zh-CN" dirty="0"/>
              <a:t>API</a:t>
            </a:r>
            <a:r>
              <a:rPr lang="zh-CN" altLang="en-US" dirty="0"/>
              <a:t>，灵活兼顾自定义性能增强与开发易用性；</a:t>
            </a:r>
            <a:endParaRPr lang="en-US" altLang="zh-CN" dirty="0"/>
          </a:p>
          <a:p>
            <a:pPr lvl="1"/>
            <a:r>
              <a:rPr lang="zh-CN" altLang="en-US" dirty="0"/>
              <a:t>提供 </a:t>
            </a:r>
            <a:r>
              <a:rPr lang="en-US" altLang="zh-CN" dirty="0"/>
              <a:t>NCCL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  <a:r>
              <a:rPr lang="zh-CN" altLang="en-US" dirty="0"/>
              <a:t> </a:t>
            </a:r>
            <a:r>
              <a:rPr lang="en-US" altLang="zh-CN" dirty="0"/>
              <a:t>Plugin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39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CEE4709-533C-1A86-3074-0F420DF7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的不足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82AFFC-BC48-7643-2DDF-5124840893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节点间拓扑识别能力、流量监控、信息获取能力有限；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IB</a:t>
            </a:r>
            <a:r>
              <a:rPr lang="zh-CN" altLang="en-US" dirty="0"/>
              <a:t> 效果更好，</a:t>
            </a:r>
            <a:r>
              <a:rPr lang="en-US" altLang="zh-CN" dirty="0"/>
              <a:t>RDMA</a:t>
            </a:r>
            <a:r>
              <a:rPr lang="zh-CN" altLang="en-US" dirty="0"/>
              <a:t> 等网络支持度一般；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缺乏对异构网络（</a:t>
            </a:r>
            <a:r>
              <a:rPr lang="en-US" altLang="zh-CN" dirty="0"/>
              <a:t>clos/tours/RDMA</a:t>
            </a:r>
            <a:r>
              <a:rPr lang="zh-CN" altLang="en-US" dirty="0"/>
              <a:t>）通信传输系统级优化，需要用户基于原子接口开发；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dirty="0"/>
              <a:t>CC</a:t>
            </a:r>
            <a:r>
              <a:rPr lang="zh-CN" altLang="en-US" dirty="0"/>
              <a:t>算法编排不感知物理拓扑，当前内置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算法只适合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型物理拓扑；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容错管理粒度粗，任意执行过程出错，</a:t>
            </a:r>
            <a:r>
              <a:rPr lang="en-US" altLang="zh-CN" dirty="0"/>
              <a:t>NCCL</a:t>
            </a:r>
            <a:r>
              <a:rPr lang="zh-CN" altLang="en-US" dirty="0"/>
              <a:t> 重启；</a:t>
            </a:r>
          </a:p>
          <a:p>
            <a:pPr marL="457200" indent="-457200" algn="l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91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011101-4FE4-1A7D-F275-DBD12A4865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阿里 </a:t>
            </a:r>
            <a:r>
              <a:rPr lang="en-US" altLang="zh-CN" dirty="0"/>
              <a:t>ACCL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A4E1E1-0A1E-78E3-88C1-B478D64ACAC0}"/>
              </a:ext>
            </a:extLst>
          </p:cNvPr>
          <p:cNvSpPr txBox="1"/>
          <p:nvPr/>
        </p:nvSpPr>
        <p:spPr>
          <a:xfrm>
            <a:off x="960633" y="4762542"/>
            <a:ext cx="10587519" cy="128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sz="1800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help.aliyun.com</a:t>
            </a: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sz="1800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zh</a:t>
            </a: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/pai/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user-guide/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accl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-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alibaba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-high-performance-collective-communication-library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EFLOPS: Algorithm and System Co-design for a High Performance Distributed Training Platform</a:t>
            </a: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(2021)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基于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NCCL</a:t>
            </a:r>
            <a:r>
              <a:rPr lang="zh-CN" altLang="en" dirty="0">
                <a:latin typeface="Gill Sans MT" panose="020B0502020104020203" pitchFamily="34" charset="0"/>
                <a:ea typeface="Microsoft YaHei" panose="020B0503020204020204" pitchFamily="34" charset="-122"/>
              </a:rPr>
              <a:t>（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Nvidia Collective Communication Library</a:t>
            </a:r>
            <a:r>
              <a:rPr lang="zh-CN" altLang="en" dirty="0">
                <a:latin typeface="Gill Sans MT" panose="020B0502020104020203" pitchFamily="34" charset="0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开发的集合通信库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15623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3181483-638A-7EB6-3D4C-281A04B5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3ADFF1-D669-2D68-9665-9DDBC9EEAC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ACCL</a:t>
            </a:r>
            <a:r>
              <a:rPr lang="zh-CN" altLang="en-US" dirty="0"/>
              <a:t>面向阿里云灵骏架构设计，通过算法与拓扑深入协同来收获更好的通信性能（</a:t>
            </a:r>
            <a:r>
              <a:rPr lang="en-US" altLang="zh-CN" dirty="0" err="1"/>
              <a:t>BigGraph</a:t>
            </a:r>
            <a:r>
              <a:rPr lang="zh-CN" altLang="en-US" dirty="0"/>
              <a:t> 网络拓扑），</a:t>
            </a:r>
            <a:r>
              <a:rPr lang="en" altLang="zh-CN" dirty="0"/>
              <a:t>ACCL</a:t>
            </a:r>
            <a:r>
              <a:rPr lang="zh-CN" altLang="en-US" dirty="0"/>
              <a:t>的关键特性包括：</a:t>
            </a:r>
          </a:p>
          <a:p>
            <a:pPr lvl="1"/>
            <a:r>
              <a:rPr lang="zh-CN" altLang="en-US" sz="1600" dirty="0"/>
              <a:t>异构拓扑感知，如节点内</a:t>
            </a:r>
            <a:r>
              <a:rPr lang="en" altLang="zh-CN" sz="1600" dirty="0"/>
              <a:t>PCIE</a:t>
            </a:r>
            <a:r>
              <a:rPr lang="zh-CN" altLang="en-US" sz="1600" dirty="0"/>
              <a:t>与</a:t>
            </a:r>
            <a:r>
              <a:rPr lang="en" altLang="zh-CN" sz="1600" dirty="0"/>
              <a:t>NVLink/NVSwitch</a:t>
            </a:r>
            <a:r>
              <a:rPr lang="zh-CN" altLang="en" sz="1600" dirty="0"/>
              <a:t>、</a:t>
            </a:r>
            <a:r>
              <a:rPr lang="zh-CN" altLang="en-US" sz="1600" dirty="0"/>
              <a:t>节点间多轨</a:t>
            </a:r>
            <a:r>
              <a:rPr lang="en" altLang="zh-CN" sz="1600" dirty="0"/>
              <a:t>RDMA</a:t>
            </a:r>
            <a:r>
              <a:rPr lang="zh-CN" altLang="en-US" sz="1600" dirty="0"/>
              <a:t>网络，分层混合充分利用不同互连带宽。</a:t>
            </a:r>
          </a:p>
          <a:p>
            <a:pPr lvl="1"/>
            <a:r>
              <a:rPr lang="zh-CN" altLang="en-US" sz="1600" dirty="0"/>
              <a:t>端网协同选路，算法与拓扑协同设计实现无拥塞通信，支撑训练性能上规模可扩展。</a:t>
            </a:r>
          </a:p>
          <a:p>
            <a:pPr lvl="1"/>
            <a:r>
              <a:rPr lang="zh-CN" altLang="en-US" sz="1600" dirty="0"/>
              <a:t>在网多流负载均衡，多任务并发、资源争抢时保障整体吞吐。</a:t>
            </a:r>
          </a:p>
        </p:txBody>
      </p:sp>
      <p:pic>
        <p:nvPicPr>
          <p:cNvPr id="4098" name="Picture 2" descr="阿里云AI智算获评“算力中国”年度突破成果">
            <a:extLst>
              <a:ext uri="{FF2B5EF4-FFF2-40B4-BE49-F238E27FC236}">
                <a16:creationId xmlns:a16="http://schemas.microsoft.com/office/drawing/2014/main" id="{CDF5503A-1D73-725B-A911-4B41D6973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2"/>
          <a:stretch/>
        </p:blipFill>
        <p:spPr bwMode="auto">
          <a:xfrm>
            <a:off x="1654530" y="3367704"/>
            <a:ext cx="8901682" cy="302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8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17B28F2-7A0E-D341-B59A-FA84FE18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63A0738-EFD9-E748-895E-5393893231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 err="1"/>
              <a:t>BigGraph</a:t>
            </a:r>
            <a:r>
              <a:rPr lang="zh-CN" altLang="en-US" b="1" dirty="0"/>
              <a:t> 网络拓扑：</a:t>
            </a:r>
            <a:endParaRPr lang="en-US" altLang="zh-CN" b="1" dirty="0"/>
          </a:p>
          <a:p>
            <a:pPr lvl="1"/>
            <a:r>
              <a:rPr lang="zh-CN" altLang="en-US" sz="1600" dirty="0"/>
              <a:t>两层交换机分组互联，每层一个交换机和另一层交换机全互联。两层交换机间至少存在</a:t>
            </a:r>
            <a:r>
              <a:rPr lang="en-US" altLang="zh-CN" sz="1600" dirty="0"/>
              <a:t>N/2</a:t>
            </a:r>
            <a:r>
              <a:rPr lang="zh-CN" altLang="en-US" sz="1600" dirty="0"/>
              <a:t>个物理链路可用。</a:t>
            </a:r>
            <a:endParaRPr lang="en-US" altLang="zh-CN" sz="1600" dirty="0"/>
          </a:p>
          <a:p>
            <a:pPr lvl="1"/>
            <a:r>
              <a:rPr lang="zh-CN" altLang="en-US" sz="1600" dirty="0"/>
              <a:t>两层交换机间最短路径确认，接入不同层次任意两个</a:t>
            </a:r>
            <a:r>
              <a:rPr lang="en-US" altLang="zh-CN" sz="1600" dirty="0"/>
              <a:t>device</a:t>
            </a:r>
            <a:r>
              <a:rPr lang="zh-CN" altLang="en-US" sz="1600" dirty="0"/>
              <a:t>间最短路径具有唯一性并等长。</a:t>
            </a:r>
            <a:endParaRPr lang="en-US" altLang="zh-CN" sz="1600" dirty="0"/>
          </a:p>
        </p:txBody>
      </p:sp>
      <p:pic>
        <p:nvPicPr>
          <p:cNvPr id="4" name="Picture 2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957F76D6-FB99-9A93-30C9-AD9E90A0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34" y="3092369"/>
            <a:ext cx="536413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2DC5BB79-5805-6688-F787-7E2E7C3B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579" y="3092369"/>
            <a:ext cx="5279726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35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17B28F2-7A0E-D341-B59A-FA84FE18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1AD1F34-0074-064F-91EC-153BD6862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HD</a:t>
            </a:r>
            <a:r>
              <a:rPr lang="zh-CN" altLang="en-US" dirty="0"/>
              <a:t> 算法逻辑连接和 </a:t>
            </a:r>
            <a:r>
              <a:rPr lang="en-US" altLang="zh-CN" dirty="0" err="1"/>
              <a:t>BigGraph</a:t>
            </a:r>
            <a:r>
              <a:rPr lang="zh-CN" altLang="en-US" dirty="0"/>
              <a:t> 拓扑物理链路进行映射，避免链路争用，彻底解决网络拥塞。</a:t>
            </a:r>
            <a:endParaRPr lang="en-US" altLang="zh-CN" dirty="0"/>
          </a:p>
          <a:p>
            <a:r>
              <a:rPr lang="en-US" altLang="zh-CN" dirty="0"/>
              <a:t>Halving-Doubling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rank-mapping</a:t>
            </a:r>
            <a:r>
              <a:rPr lang="zh-CN" altLang="en-US" dirty="0"/>
              <a:t>（</a:t>
            </a:r>
            <a:r>
              <a:rPr lang="en-US" altLang="zh-CN" dirty="0"/>
              <a:t>HDRM</a:t>
            </a:r>
            <a:r>
              <a:rPr lang="zh-CN" altLang="en-US" dirty="0"/>
              <a:t>），从集合通信管理层面分配链路。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Picture 4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9E159D2D-B5D5-F7F5-7E35-8F46478EB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7"/>
          <a:stretch/>
        </p:blipFill>
        <p:spPr bwMode="auto">
          <a:xfrm>
            <a:off x="1225579" y="2440929"/>
            <a:ext cx="9745604" cy="173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5B98CE13-C5FF-175D-8C37-231BDAC51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7"/>
          <a:stretch/>
        </p:blipFill>
        <p:spPr bwMode="auto">
          <a:xfrm>
            <a:off x="1225579" y="4451652"/>
            <a:ext cx="9745604" cy="19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9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243001-C4F1-B17D-D447-1FA0A6240E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04.</a:t>
            </a:r>
            <a:r>
              <a:rPr lang="zh-CN" altLang="en-US" dirty="0"/>
              <a:t> 腾讯 </a:t>
            </a:r>
            <a:r>
              <a:rPr lang="en-US" altLang="zh-CN" dirty="0"/>
              <a:t>TCCL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861DBC-FF57-5260-2DD2-CC0AB1F78D2B}"/>
              </a:ext>
            </a:extLst>
          </p:cNvPr>
          <p:cNvSpPr txBox="1"/>
          <p:nvPr/>
        </p:nvSpPr>
        <p:spPr>
          <a:xfrm>
            <a:off x="960633" y="4762542"/>
            <a:ext cx="10587519" cy="874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sz="1800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cloud.tencent.com</a:t>
            </a: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/document/product/1646/93319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基于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NCCL</a:t>
            </a:r>
            <a:r>
              <a:rPr lang="zh-CN" altLang="en" dirty="0">
                <a:latin typeface="Gill Sans MT" panose="020B0502020104020203" pitchFamily="34" charset="0"/>
                <a:ea typeface="Microsoft YaHei" panose="020B0503020204020204" pitchFamily="34" charset="-122"/>
              </a:rPr>
              <a:t>（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Nvidia Collective Communication Library</a:t>
            </a:r>
            <a:r>
              <a:rPr lang="zh-CN" altLang="en" dirty="0">
                <a:latin typeface="Gill Sans MT" panose="020B0502020104020203" pitchFamily="34" charset="0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开发的集合通信库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225882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2517719-9C8E-3FBC-C5CB-8DC259F2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TCCL</a:t>
            </a:r>
            <a:r>
              <a:rPr lang="zh-CN" altLang="en-US" dirty="0"/>
              <a:t>，</a:t>
            </a:r>
            <a:r>
              <a:rPr lang="en" altLang="zh-CN" dirty="0"/>
              <a:t>Tencent </a:t>
            </a:r>
            <a:r>
              <a:rPr lang="zh-CN" altLang="en-US" dirty="0"/>
              <a:t>腾讯集合通信库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049E49-54CF-A81A-D103-A2850CA29E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TCCL</a:t>
            </a:r>
            <a:r>
              <a:rPr lang="zh-CN" altLang="en" dirty="0"/>
              <a:t>（</a:t>
            </a:r>
            <a:r>
              <a:rPr lang="en" altLang="zh-CN" dirty="0"/>
              <a:t>Tencent Collective Communication Library</a:t>
            </a:r>
            <a:r>
              <a:rPr lang="zh-CN" altLang="en" dirty="0"/>
              <a:t>）</a:t>
            </a:r>
            <a:r>
              <a:rPr lang="zh-CN" altLang="en-US" dirty="0"/>
              <a:t>针对腾讯云星脉网络架构的通信库。依托星脉网络硬件架构，为 </a:t>
            </a:r>
            <a:r>
              <a:rPr lang="en" altLang="zh-CN" dirty="0"/>
              <a:t>AI </a:t>
            </a:r>
            <a:r>
              <a:rPr lang="zh-CN" altLang="en-US" dirty="0"/>
              <a:t>大模型训练提供更高效的网络通信性能，同时具备网络故障快速感知与自愈的智能运维能力。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18DB6A-A11F-5D37-F5F5-9D7948B86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5"/>
          <a:stretch/>
        </p:blipFill>
        <p:spPr bwMode="auto">
          <a:xfrm>
            <a:off x="798768" y="2941853"/>
            <a:ext cx="10613205" cy="335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5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05B43B-A55A-28C7-F9DF-9E0496E7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TCCL</a:t>
            </a:r>
            <a:r>
              <a:rPr lang="zh-CN" altLang="en-US" dirty="0"/>
              <a:t>，</a:t>
            </a:r>
            <a:r>
              <a:rPr lang="en" altLang="zh-CN" dirty="0"/>
              <a:t>Tencent </a:t>
            </a:r>
            <a:r>
              <a:rPr lang="zh-CN" altLang="en-US" dirty="0"/>
              <a:t>腾讯集合通信库：主要特性包括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4CB3C6D-338C-586C-37EA-3349AE5E9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3447"/>
            <a:ext cx="10963473" cy="5101633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双网口动态聚合优化，</a:t>
            </a:r>
            <a:r>
              <a:rPr kumimoji="1" lang="zh-CN" altLang="en-US" sz="1600" dirty="0"/>
              <a:t>端网协同自研协议栈，</a:t>
            </a:r>
            <a:r>
              <a:rPr lang="zh-CN" altLang="en-US" sz="1600" dirty="0"/>
              <a:t>发挥 </a:t>
            </a:r>
            <a:r>
              <a:rPr lang="en-US" altLang="zh-CN" sz="1600" dirty="0"/>
              <a:t>GPU</a:t>
            </a:r>
            <a:r>
              <a:rPr lang="zh-CN" altLang="en-US" sz="1600" dirty="0"/>
              <a:t> 性能极限。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全局 </a:t>
            </a:r>
            <a:r>
              <a:rPr lang="en" altLang="zh-CN" sz="1600" dirty="0"/>
              <a:t>Hash </a:t>
            </a:r>
            <a:r>
              <a:rPr lang="zh-CN" altLang="en-US" sz="1600" dirty="0"/>
              <a:t>路由（</a:t>
            </a:r>
            <a:r>
              <a:rPr lang="en" altLang="zh-CN" sz="1600" dirty="0"/>
              <a:t>Global Hash Routing</a:t>
            </a:r>
            <a:r>
              <a:rPr lang="zh-CN" altLang="en" sz="1600" dirty="0"/>
              <a:t>），</a:t>
            </a:r>
            <a:r>
              <a:rPr lang="zh-CN" altLang="en-US" sz="1600" dirty="0"/>
              <a:t>负载均衡，避免拥塞。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拓扑亲和 </a:t>
            </a:r>
            <a:r>
              <a:rPr lang="en-US" altLang="zh-CN" sz="1600" dirty="0"/>
              <a:t>fat-tree </a:t>
            </a:r>
            <a:r>
              <a:rPr lang="zh-CN" altLang="en-US" sz="1600" dirty="0"/>
              <a:t>组网，流量调度监控，最小化流量绕行。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自研交换机，可编程</a:t>
            </a:r>
            <a:r>
              <a:rPr lang="en-US" altLang="zh-CN" sz="1600" dirty="0"/>
              <a:t>RDMA</a:t>
            </a:r>
            <a:r>
              <a:rPr lang="zh-CN" altLang="en-US" sz="1600" dirty="0"/>
              <a:t>拥塞控制算法。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AADD23-BC8A-0A08-A11D-A45824D9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23" y="3276295"/>
            <a:ext cx="525873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5E54B0-0F13-B292-08E7-BF4806671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1"/>
          <a:stretch/>
        </p:blipFill>
        <p:spPr bwMode="auto">
          <a:xfrm>
            <a:off x="6924782" y="3179085"/>
            <a:ext cx="4243226" cy="312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7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64FF4A-E932-AF2F-BF87-A14DC861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57A9892-F93C-63ED-057D-6D1A6940C7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可以打开讲讲腾讯云的星脉网络架构吗？</a:t>
            </a:r>
          </a:p>
        </p:txBody>
      </p:sp>
    </p:spTree>
    <p:extLst>
      <p:ext uri="{BB962C8B-B14F-4D97-AF65-F5344CB8AC3E}">
        <p14:creationId xmlns:p14="http://schemas.microsoft.com/office/powerpoint/2010/main" val="328842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243001-C4F1-B17D-D447-1FA0A6240E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05.</a:t>
            </a:r>
            <a:r>
              <a:rPr lang="zh-CN" altLang="en-US" dirty="0"/>
              <a:t> </a:t>
            </a:r>
            <a:r>
              <a:rPr lang="en-US" altLang="zh-CN" dirty="0"/>
              <a:t>Intel </a:t>
            </a:r>
            <a:r>
              <a:rPr lang="en-US" altLang="zh-CN" dirty="0" err="1"/>
              <a:t>oneCCL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861DBC-FF57-5260-2DD2-CC0AB1F78D2B}"/>
              </a:ext>
            </a:extLst>
          </p:cNvPr>
          <p:cNvSpPr txBox="1"/>
          <p:nvPr/>
        </p:nvSpPr>
        <p:spPr>
          <a:xfrm>
            <a:off x="960633" y="4762542"/>
            <a:ext cx="10587519" cy="128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oneAPI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 Collective Communications Library (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oneCCL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)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github.com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/intel/torch-ccl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oneapi-src.github.io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oneCCL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/introduction/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sample.html</a:t>
            </a:r>
            <a:endParaRPr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032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87BD5DB-3908-0026-A9A0-9DBE9F43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</a:t>
            </a:r>
            <a:r>
              <a:rPr lang="en-US" altLang="zh-CN" dirty="0" err="1"/>
              <a:t>oneCCL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609AB-9BBD-6738-9EB4-E2DA5CA7DA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oneCCL</a:t>
            </a:r>
            <a:r>
              <a:rPr lang="en" altLang="zh-CN" dirty="0"/>
              <a:t> </a:t>
            </a:r>
            <a:r>
              <a:rPr lang="zh-CN" altLang="en-US" dirty="0"/>
              <a:t>是 </a:t>
            </a:r>
            <a:r>
              <a:rPr lang="en" altLang="zh-CN" dirty="0"/>
              <a:t>Intel </a:t>
            </a:r>
            <a:r>
              <a:rPr lang="zh-CN" altLang="en-US" dirty="0"/>
              <a:t>开发的一个高效通信库，作为 </a:t>
            </a:r>
            <a:r>
              <a:rPr lang="en" altLang="zh-CN" dirty="0" err="1"/>
              <a:t>oneAPI</a:t>
            </a:r>
            <a:r>
              <a:rPr lang="en" altLang="zh-CN" dirty="0"/>
              <a:t> </a:t>
            </a:r>
            <a:r>
              <a:rPr lang="zh-CN" altLang="en-US" dirty="0"/>
              <a:t>生态系统的一部分。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Picture 2" descr="Introducing Intel OneAPI And DPC Toptal®, 45% OFF">
            <a:extLst>
              <a:ext uri="{FF2B5EF4-FFF2-40B4-BE49-F238E27FC236}">
                <a16:creationId xmlns:a16="http://schemas.microsoft.com/office/drawing/2014/main" id="{74315862-3714-2181-DD4F-12A36D603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/>
          <a:stretch/>
        </p:blipFill>
        <p:spPr bwMode="auto">
          <a:xfrm>
            <a:off x="5435376" y="2119046"/>
            <a:ext cx="5771241" cy="444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ntel® oneAPI Collective Communications Library">
            <a:extLst>
              <a:ext uri="{FF2B5EF4-FFF2-40B4-BE49-F238E27FC236}">
                <a16:creationId xmlns:a16="http://schemas.microsoft.com/office/drawing/2014/main" id="{C81E52C0-591B-F749-0465-EBA64C5BD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r="24688" b="8143"/>
          <a:stretch/>
        </p:blipFill>
        <p:spPr bwMode="auto">
          <a:xfrm>
            <a:off x="1161050" y="2219218"/>
            <a:ext cx="3703732" cy="384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01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87BD5DB-3908-0026-A9A0-9DBE9F43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</a:t>
            </a:r>
            <a:r>
              <a:rPr lang="en-US" altLang="zh-CN" dirty="0" err="1"/>
              <a:t>oneCCL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4609AB-9BBD-6738-9EB4-E2DA5CA7DA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oneCCL</a:t>
            </a:r>
            <a:r>
              <a:rPr lang="en" altLang="zh-CN" dirty="0"/>
              <a:t> </a:t>
            </a:r>
            <a:r>
              <a:rPr lang="zh-CN" altLang="en-US" dirty="0"/>
              <a:t>是 </a:t>
            </a:r>
            <a:r>
              <a:rPr lang="en" altLang="zh-CN" dirty="0"/>
              <a:t>Intel </a:t>
            </a:r>
            <a:r>
              <a:rPr lang="zh-CN" altLang="en-US" dirty="0"/>
              <a:t>开发的一个高效通信库，作为 </a:t>
            </a:r>
            <a:r>
              <a:rPr lang="en" altLang="zh-CN" dirty="0" err="1"/>
              <a:t>oneAPI</a:t>
            </a:r>
            <a:r>
              <a:rPr lang="en" altLang="zh-CN" dirty="0"/>
              <a:t> </a:t>
            </a:r>
            <a:r>
              <a:rPr lang="zh-CN" altLang="en-US" dirty="0"/>
              <a:t>生态系统的一部分。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146" name="Picture 2" descr="oneAPI — What is it?. Demystifying oneAPI for Developers | by TonyM | Medium">
            <a:extLst>
              <a:ext uri="{FF2B5EF4-FFF2-40B4-BE49-F238E27FC236}">
                <a16:creationId xmlns:a16="http://schemas.microsoft.com/office/drawing/2014/main" id="{D91E42C9-7148-F39B-3807-84617D2DB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5"/>
          <a:stretch/>
        </p:blipFill>
        <p:spPr bwMode="auto">
          <a:xfrm>
            <a:off x="916968" y="2359516"/>
            <a:ext cx="10362825" cy="394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74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A71F60-CB46-507E-D238-0120824FE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</a:t>
            </a:r>
            <a:r>
              <a:rPr lang="en-US" altLang="zh-CN" dirty="0" err="1"/>
              <a:t>oneCCL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A580C-90C6-1D6F-AAEA-C995C5A520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oneCCL</a:t>
            </a:r>
            <a:r>
              <a:rPr lang="en" altLang="zh-CN" dirty="0"/>
              <a:t> </a:t>
            </a:r>
            <a:r>
              <a:rPr lang="zh-CN" altLang="en-US" dirty="0"/>
              <a:t>支持多种通信模式，包括点对点、广播、规约等：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 err="1"/>
              <a:t>oneCCL</a:t>
            </a:r>
            <a:r>
              <a:rPr lang="en" altLang="zh-CN" dirty="0"/>
              <a:t> </a:t>
            </a:r>
            <a:r>
              <a:rPr lang="zh-CN" altLang="en-US" dirty="0"/>
              <a:t>支持 </a:t>
            </a:r>
            <a:r>
              <a:rPr lang="en" altLang="zh-CN" dirty="0"/>
              <a:t>SYCL</a:t>
            </a:r>
            <a:r>
              <a:rPr lang="zh-CN" altLang="en" dirty="0"/>
              <a:t>，</a:t>
            </a:r>
            <a:r>
              <a:rPr lang="zh-CN" altLang="en-US" dirty="0"/>
              <a:t>可与 </a:t>
            </a:r>
            <a:r>
              <a:rPr lang="en" altLang="zh-CN" dirty="0"/>
              <a:t>Level Zero </a:t>
            </a:r>
            <a:r>
              <a:rPr lang="zh-CN" altLang="en-US" dirty="0"/>
              <a:t>驱动层配合，充分利用</a:t>
            </a:r>
            <a:r>
              <a:rPr lang="en-US" altLang="zh-CN" dirty="0"/>
              <a:t> Intel</a:t>
            </a:r>
            <a:r>
              <a:rPr lang="zh-CN" altLang="en-US" dirty="0"/>
              <a:t> 的</a:t>
            </a:r>
            <a:r>
              <a:rPr lang="en-US" altLang="zh-CN" dirty="0"/>
              <a:t> NPU </a:t>
            </a:r>
            <a:r>
              <a:rPr lang="zh-CN" altLang="en-US" dirty="0"/>
              <a:t>和</a:t>
            </a:r>
            <a:r>
              <a:rPr lang="en-US" altLang="zh-CN" dirty="0"/>
              <a:t> GPU</a:t>
            </a:r>
            <a:r>
              <a:rPr lang="zh-CN" altLang="en-US" dirty="0"/>
              <a:t> 硬件资源。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提供自动线程亲和性设置功能，可以优化多核处理器上的并行性能。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对于低精度数据类型，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BF16</a:t>
            </a:r>
            <a:r>
              <a:rPr lang="zh-CN" altLang="en-US" dirty="0"/>
              <a:t> 提供专门的优化支持。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51D356-42E6-6269-930D-ABACDB86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99" y="3534308"/>
            <a:ext cx="4486569" cy="2768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8162F2-7761-6AE0-4DDE-D79CD8330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11" y="3530679"/>
            <a:ext cx="7207779" cy="27689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4821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649975-7B3F-A21E-791B-C3FCC413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4417282" y="3832261"/>
            <a:ext cx="6524696" cy="8280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0C4A194-9DAB-2DFA-4E28-5AA7774D32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06.</a:t>
            </a:r>
            <a:r>
              <a:rPr lang="zh-CN" altLang="en-US" dirty="0"/>
              <a:t> </a:t>
            </a:r>
            <a:r>
              <a:rPr lang="en" altLang="zh-CN" dirty="0"/>
              <a:t>AMD RCCL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9D3D79-3DBF-6908-7A74-BCE126BF57A3}"/>
              </a:ext>
            </a:extLst>
          </p:cNvPr>
          <p:cNvSpPr txBox="1"/>
          <p:nvPr/>
        </p:nvSpPr>
        <p:spPr>
          <a:xfrm>
            <a:off x="960633" y="4762542"/>
            <a:ext cx="10587519" cy="128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AMD 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ROCm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 Communication Collectives Library(RCCL)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github.com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ROCm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rccl</a:t>
            </a:r>
            <a:endParaRPr lang="en" altLang="zh-CN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rocm.docs.amd.com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/projects/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rccl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en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/latest/</a:t>
            </a:r>
            <a:endParaRPr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22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Training LLMs with AMD MI250 GPUs and MosaicML | Databricks Blog">
            <a:extLst>
              <a:ext uri="{FF2B5EF4-FFF2-40B4-BE49-F238E27FC236}">
                <a16:creationId xmlns:a16="http://schemas.microsoft.com/office/drawing/2014/main" id="{D7957580-F2AB-3D26-D6CF-67FBED80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29" y="681785"/>
            <a:ext cx="10036704" cy="582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384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2B5D90-79C2-E9B3-6B12-86561D94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AMD</a:t>
            </a:r>
            <a:r>
              <a:rPr lang="zh-CN" altLang="en-US" dirty="0"/>
              <a:t> </a:t>
            </a:r>
            <a:r>
              <a:rPr lang="en-US" altLang="zh-CN" dirty="0"/>
              <a:t>RCCL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CD2D06-F700-AB80-0CD3-CD1839AEC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616184" cy="4994910"/>
          </a:xfrm>
        </p:spPr>
        <p:txBody>
          <a:bodyPr/>
          <a:lstStyle/>
          <a:p>
            <a:r>
              <a:rPr lang="en" altLang="zh-CN" dirty="0"/>
              <a:t>RCCL (pronounced “</a:t>
            </a:r>
            <a:r>
              <a:rPr lang="en" altLang="zh-CN" dirty="0" err="1"/>
              <a:t>Rickel</a:t>
            </a:r>
            <a:r>
              <a:rPr lang="en" altLang="zh-CN" dirty="0"/>
              <a:t>”) </a:t>
            </a:r>
            <a:r>
              <a:rPr lang="zh-CN" altLang="en-US" dirty="0"/>
              <a:t>，</a:t>
            </a:r>
            <a:r>
              <a:rPr lang="en-US" altLang="zh-CN" dirty="0"/>
              <a:t>AMD</a:t>
            </a:r>
            <a:r>
              <a:rPr lang="zh-CN" altLang="en-US" dirty="0"/>
              <a:t> </a:t>
            </a:r>
            <a:r>
              <a:rPr lang="en-US" altLang="zh-CN" dirty="0" err="1"/>
              <a:t>ROCm</a:t>
            </a:r>
            <a:r>
              <a:rPr lang="zh-CN" altLang="en-US" dirty="0"/>
              <a:t> 生态的一部分。</a:t>
            </a:r>
            <a:endParaRPr lang="en-US" altLang="zh-CN" dirty="0"/>
          </a:p>
          <a:p>
            <a:r>
              <a:rPr lang="en" altLang="zh-CN" dirty="0"/>
              <a:t>RCCL</a:t>
            </a:r>
            <a:r>
              <a:rPr lang="zh-CN" altLang="en-US" dirty="0"/>
              <a:t>替代</a:t>
            </a:r>
            <a:r>
              <a:rPr lang="en" altLang="zh-CN" dirty="0"/>
              <a:t>NCCL</a:t>
            </a:r>
            <a:r>
              <a:rPr lang="zh-CN" altLang="en" dirty="0"/>
              <a:t>，</a:t>
            </a:r>
            <a:r>
              <a:rPr lang="en" altLang="zh-CN" dirty="0"/>
              <a:t>Infinity Fabric</a:t>
            </a:r>
            <a:r>
              <a:rPr lang="zh-CN" altLang="en-US" dirty="0"/>
              <a:t>替代节点内的</a:t>
            </a:r>
            <a:r>
              <a:rPr lang="en" altLang="zh-CN" dirty="0"/>
              <a:t>NVSwitch</a:t>
            </a:r>
            <a:r>
              <a:rPr lang="zh-CN" altLang="en" dirty="0"/>
              <a:t>。</a:t>
            </a:r>
            <a:endParaRPr lang="zh-CN" altLang="en-US" dirty="0"/>
          </a:p>
        </p:txBody>
      </p:sp>
      <p:pic>
        <p:nvPicPr>
          <p:cNvPr id="6" name="Picture 2" descr="AMD Instinct MI300X workload optimization — ROCm Documentation">
            <a:extLst>
              <a:ext uri="{FF2B5EF4-FFF2-40B4-BE49-F238E27FC236}">
                <a16:creationId xmlns:a16="http://schemas.microsoft.com/office/drawing/2014/main" id="{8417EB66-F7D3-79A1-D8B2-3E34F022B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45" y="1360170"/>
            <a:ext cx="4862810" cy="49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7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BD7CDE-F728-BD0F-7810-7EE0360A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AMD RCCL</a:t>
            </a:r>
            <a:r>
              <a:rPr lang="zh-CN" altLang="en-US" dirty="0"/>
              <a:t> 主要特性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F519D2-A9F8-622E-CD91-3B86F6E5E8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GPU</a:t>
            </a:r>
            <a:r>
              <a:rPr lang="zh-CN" altLang="en-US" dirty="0"/>
              <a:t> 到 </a:t>
            </a:r>
            <a:r>
              <a:rPr lang="en-US" altLang="zh-CN" dirty="0"/>
              <a:t>GPU</a:t>
            </a:r>
            <a:r>
              <a:rPr lang="zh-CN" altLang="en" dirty="0"/>
              <a:t>（</a:t>
            </a:r>
            <a:r>
              <a:rPr lang="en" altLang="zh-CN" dirty="0"/>
              <a:t>P2P</a:t>
            </a:r>
            <a:r>
              <a:rPr lang="zh-CN" altLang="en" dirty="0"/>
              <a:t>）</a:t>
            </a:r>
            <a:r>
              <a:rPr lang="zh-CN" altLang="en-US" dirty="0"/>
              <a:t>直接通信操作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支持通过 </a:t>
            </a:r>
            <a:r>
              <a:rPr lang="en" altLang="zh-CN" dirty="0"/>
              <a:t>PCIe</a:t>
            </a:r>
            <a:r>
              <a:rPr lang="zh-CN" altLang="en-US" dirty="0"/>
              <a:t> 和 </a:t>
            </a:r>
            <a:r>
              <a:rPr lang="en" altLang="zh-CN" dirty="0" err="1"/>
              <a:t>xGMI</a:t>
            </a:r>
            <a:r>
              <a:rPr lang="zh-CN" altLang="en-US" dirty="0"/>
              <a:t> 互连在本地传输数据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支持通过 </a:t>
            </a:r>
            <a:r>
              <a:rPr lang="en" altLang="zh-CN" dirty="0"/>
              <a:t>InfiniBand Verbs</a:t>
            </a:r>
            <a:r>
              <a:rPr lang="zh-CN" altLang="en-US" dirty="0"/>
              <a:t> 和 </a:t>
            </a:r>
            <a:r>
              <a:rPr lang="en" altLang="zh-CN" dirty="0"/>
              <a:t>TCP/IP</a:t>
            </a:r>
            <a:r>
              <a:rPr lang="zh-CN" altLang="en-US" dirty="0"/>
              <a:t> 套接字在网络上传输数据。</a:t>
            </a:r>
          </a:p>
          <a:p>
            <a:r>
              <a:rPr lang="zh-CN" altLang="en-US" dirty="0"/>
              <a:t>对标 </a:t>
            </a:r>
            <a:r>
              <a:rPr lang="en-US" altLang="zh-CN" dirty="0"/>
              <a:t>CUDA</a:t>
            </a:r>
            <a:r>
              <a:rPr lang="zh-CN" altLang="en-US" dirty="0"/>
              <a:t> 使用</a:t>
            </a:r>
            <a:r>
              <a:rPr lang="en" altLang="zh-CN" dirty="0"/>
              <a:t>NCCL</a:t>
            </a:r>
            <a:r>
              <a:rPr lang="zh-CN" altLang="en-US" dirty="0"/>
              <a:t>相同 </a:t>
            </a:r>
            <a:r>
              <a:rPr lang="en" altLang="zh-CN" dirty="0"/>
              <a:t>API</a:t>
            </a:r>
            <a:r>
              <a:rPr lang="zh-CN" altLang="en" dirty="0"/>
              <a:t>，</a:t>
            </a:r>
            <a:r>
              <a:rPr lang="zh-CN" altLang="en-US" dirty="0"/>
              <a:t>所以</a:t>
            </a:r>
            <a:r>
              <a:rPr lang="en" altLang="zh-CN" dirty="0"/>
              <a:t>RCCL</a:t>
            </a:r>
            <a:r>
              <a:rPr lang="zh-CN" altLang="en-US" dirty="0"/>
              <a:t>还支持通信器和拓扑等特性</a:t>
            </a:r>
            <a:endParaRPr lang="en-US" altLang="zh-CN" dirty="0"/>
          </a:p>
          <a:p>
            <a:r>
              <a:rPr lang="en" altLang="zh-CN" dirty="0"/>
              <a:t>RCCL</a:t>
            </a:r>
            <a:r>
              <a:rPr lang="zh-CN" altLang="en-US" dirty="0"/>
              <a:t> 中流特性与 </a:t>
            </a:r>
            <a:r>
              <a:rPr lang="en" altLang="zh-CN" dirty="0"/>
              <a:t>NCCL</a:t>
            </a:r>
            <a:r>
              <a:rPr lang="zh-CN" altLang="en-US" dirty="0"/>
              <a:t> 中流特性不同，它使用 </a:t>
            </a:r>
            <a:r>
              <a:rPr lang="en" altLang="zh-CN" dirty="0"/>
              <a:t>HIP</a:t>
            </a:r>
            <a:r>
              <a:rPr lang="zh-CN" altLang="en-US" dirty="0"/>
              <a:t> 流而不是 </a:t>
            </a:r>
            <a:r>
              <a:rPr lang="en" altLang="zh-CN" dirty="0"/>
              <a:t>CUDA</a:t>
            </a:r>
            <a:r>
              <a:rPr lang="zh-CN" altLang="en-US" dirty="0"/>
              <a:t> 流</a:t>
            </a:r>
          </a:p>
        </p:txBody>
      </p:sp>
    </p:spTree>
    <p:extLst>
      <p:ext uri="{BB962C8B-B14F-4D97-AF65-F5344CB8AC3E}">
        <p14:creationId xmlns:p14="http://schemas.microsoft.com/office/powerpoint/2010/main" val="50682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51B98A-E4FF-3B12-6639-700C02C204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07.</a:t>
            </a:r>
            <a:r>
              <a:rPr lang="zh-CN" altLang="en-US" dirty="0"/>
              <a:t> </a:t>
            </a:r>
            <a:r>
              <a:rPr lang="en" altLang="zh-CN" dirty="0"/>
              <a:t>Meta Gloo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E57715-D459-34A4-ACDB-F3B9FBDC9A06}"/>
              </a:ext>
            </a:extLst>
          </p:cNvPr>
          <p:cNvSpPr txBox="1"/>
          <p:nvPr/>
        </p:nvSpPr>
        <p:spPr>
          <a:xfrm>
            <a:off x="960633" y="4762542"/>
            <a:ext cx="10587519" cy="874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github.com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facebookincubator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gloo</a:t>
            </a:r>
            <a:endParaRPr lang="en" altLang="zh-CN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Gloo is a collective communications library</a:t>
            </a:r>
            <a:endParaRPr lang="zh-CN" altLang="en-US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01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7439F3-E588-C04E-C324-F419AF41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PyTorch</a:t>
            </a:r>
            <a:r>
              <a:rPr lang="zh-CN" altLang="en-US" dirty="0"/>
              <a:t> 通信后端</a:t>
            </a:r>
          </a:p>
        </p:txBody>
      </p:sp>
      <p:pic>
        <p:nvPicPr>
          <p:cNvPr id="9218" name="Picture 2" descr="Accelerating PyTorch DDP by 10X With PowerSGD | by PyTorch | PyTorch |  Medium">
            <a:extLst>
              <a:ext uri="{FF2B5EF4-FFF2-40B4-BE49-F238E27FC236}">
                <a16:creationId xmlns:a16="http://schemas.microsoft.com/office/drawing/2014/main" id="{9ACAE439-E58D-3D98-6EE5-41224137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220" y="1147604"/>
            <a:ext cx="5120322" cy="550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83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092FF-60A9-DA4D-9986-684385FB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Facebook GLOO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827F4-07CA-0341-954F-92D7BCE4D7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eaLnBrk="1" latinLnBrk="1" hangingPunct="1">
              <a:buFont typeface="+mj-lt"/>
              <a:buAutoNum type="arabicPeriod"/>
            </a:pPr>
            <a:r>
              <a:rPr lang="en" altLang="zh-CN" dirty="0"/>
              <a:t>Gloo </a:t>
            </a:r>
            <a:r>
              <a:rPr lang="zh-CN" altLang="en-US" dirty="0"/>
              <a:t>是 </a:t>
            </a:r>
            <a:r>
              <a:rPr lang="en" altLang="zh-CN" dirty="0" err="1"/>
              <a:t>facebook</a:t>
            </a:r>
            <a:r>
              <a:rPr lang="zh-CN" altLang="en-US" dirty="0"/>
              <a:t>出品的一个类似</a:t>
            </a:r>
            <a:r>
              <a:rPr lang="en" altLang="zh-CN" dirty="0"/>
              <a:t>MPI</a:t>
            </a:r>
            <a:r>
              <a:rPr lang="zh-CN" altLang="en-US" dirty="0"/>
              <a:t>的集合通信库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Gloo</a:t>
            </a:r>
            <a:r>
              <a:rPr lang="zh-CN" altLang="en-US" dirty="0"/>
              <a:t> 提供系列基于 </a:t>
            </a:r>
            <a:r>
              <a:rPr lang="en-US" altLang="zh-CN" dirty="0"/>
              <a:t>CUDA-aware</a:t>
            </a:r>
            <a:r>
              <a:rPr lang="zh-CN" altLang="en-US" dirty="0"/>
              <a:t> 的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实现；</a:t>
            </a:r>
            <a:endParaRPr lang="en-US" altLang="zh-CN" dirty="0"/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en-US" altLang="zh-CN" dirty="0"/>
              <a:t>Mate</a:t>
            </a:r>
            <a:r>
              <a:rPr lang="zh-CN" altLang="en-US" dirty="0"/>
              <a:t> 开源机器学习集合通信库，对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提供多种实现方案：</a:t>
            </a:r>
            <a:endParaRPr lang="en-US" altLang="zh-CN" dirty="0"/>
          </a:p>
          <a:p>
            <a:pPr lvl="1" eaLnBrk="1" latinLnBrk="1" hangingPunct="1"/>
            <a:r>
              <a:rPr lang="en-US" altLang="zh-CN" dirty="0" err="1"/>
              <a:t>allreduce_ring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allreduce_ring_chunked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allreduce_halving_doubling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 err="1"/>
              <a:t>allreducube_bcube</a:t>
            </a:r>
            <a:endParaRPr lang="en-US" altLang="zh-CN" dirty="0"/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zh-CN" altLang="en-US" dirty="0"/>
              <a:t>集成 </a:t>
            </a:r>
            <a:r>
              <a:rPr lang="en-US" altLang="zh-CN" dirty="0"/>
              <a:t>GPU-Direct</a:t>
            </a:r>
            <a:r>
              <a:rPr lang="zh-CN" altLang="en-US" dirty="0"/>
              <a:t>，实现多 </a:t>
            </a:r>
            <a:r>
              <a:rPr lang="en-US" altLang="zh-CN" dirty="0"/>
              <a:t>GPU</a:t>
            </a:r>
            <a:r>
              <a:rPr lang="zh-CN" altLang="en-US" dirty="0"/>
              <a:t> 内存缓冲区间数据传输，减少 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Device</a:t>
            </a:r>
            <a:r>
              <a:rPr lang="zh-CN" altLang="en-US" dirty="0"/>
              <a:t> 内存复制；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" altLang="zh-CN" dirty="0"/>
              <a:t>Gloo</a:t>
            </a:r>
            <a:r>
              <a:rPr lang="zh-CN" altLang="en-US" dirty="0"/>
              <a:t>支持通过 </a:t>
            </a:r>
            <a:r>
              <a:rPr lang="en" altLang="zh-CN" dirty="0"/>
              <a:t>PCIe</a:t>
            </a:r>
            <a:r>
              <a:rPr lang="zh-CN" altLang="en-US" dirty="0"/>
              <a:t> 和 </a:t>
            </a:r>
            <a:r>
              <a:rPr lang="en" altLang="zh-CN" dirty="0"/>
              <a:t>NVLink</a:t>
            </a:r>
            <a:r>
              <a:rPr lang="zh-CN" altLang="en-US" dirty="0"/>
              <a:t> 等互连进行多 </a:t>
            </a:r>
            <a:r>
              <a:rPr lang="en" altLang="zh-CN" dirty="0"/>
              <a:t>GPU</a:t>
            </a:r>
            <a:r>
              <a:rPr lang="zh-CN" altLang="en-US" dirty="0"/>
              <a:t> 通信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" altLang="zh-CN" dirty="0"/>
              <a:t>Gloo</a:t>
            </a:r>
            <a:r>
              <a:rPr lang="zh-CN" altLang="en-US" dirty="0"/>
              <a:t>支持不同的数据传输方式进行节点间和节点内的数据通信</a:t>
            </a:r>
          </a:p>
        </p:txBody>
      </p:sp>
    </p:spTree>
    <p:extLst>
      <p:ext uri="{BB962C8B-B14F-4D97-AF65-F5344CB8AC3E}">
        <p14:creationId xmlns:p14="http://schemas.microsoft.com/office/powerpoint/2010/main" val="76733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530B10-E35C-839E-4724-47EB1DBC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什么时候用 </a:t>
            </a:r>
            <a:r>
              <a:rPr lang="en-US" altLang="zh-CN" dirty="0" err="1"/>
              <a:t>GLoo</a:t>
            </a:r>
            <a:r>
              <a:rPr lang="en-US" altLang="zh-CN" dirty="0"/>
              <a:t> </a:t>
            </a:r>
            <a:r>
              <a:rPr lang="zh-CN" altLang="en-US" dirty="0"/>
              <a:t>什么时候用 </a:t>
            </a:r>
            <a:r>
              <a:rPr lang="en-US" altLang="zh-CN" dirty="0"/>
              <a:t>NCCL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7E5F04-73B4-1FB2-624F-39AECBAC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309" y="1237559"/>
            <a:ext cx="8427898" cy="51414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6FA52B-A0B8-CD51-262A-EE05E08059A6}"/>
              </a:ext>
            </a:extLst>
          </p:cNvPr>
          <p:cNvSpPr txBox="1"/>
          <p:nvPr/>
        </p:nvSpPr>
        <p:spPr>
          <a:xfrm>
            <a:off x="2226924" y="137700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i="1" dirty="0">
                <a:latin typeface="Gill Sans MT" panose="020B0502020104020203" pitchFamily="34" charset="0"/>
              </a:rPr>
              <a:t>https://pytorch.org/docs/stable/distributed.html</a:t>
            </a:r>
          </a:p>
        </p:txBody>
      </p:sp>
    </p:spTree>
    <p:extLst>
      <p:ext uri="{BB962C8B-B14F-4D97-AF65-F5344CB8AC3E}">
        <p14:creationId xmlns:p14="http://schemas.microsoft.com/office/powerpoint/2010/main" val="60723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38D33F3-2FE7-8BF0-B8D1-46D7243C5C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08.</a:t>
            </a:r>
            <a:r>
              <a:rPr kumimoji="1" lang="zh-CN" altLang="en-US" dirty="0"/>
              <a:t> 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247765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55946A-0D53-512D-6DE1-02989216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</a:t>
            </a:r>
            <a:r>
              <a:rPr lang="en-US" altLang="zh-CN" dirty="0"/>
              <a:t> XCCL </a:t>
            </a:r>
            <a:r>
              <a:rPr lang="zh-CN" altLang="en-US" dirty="0"/>
              <a:t>库优缺点对比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85AAEE60-3EC1-C5B3-FA29-5E04C01AA50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57913038"/>
              </p:ext>
            </p:extLst>
          </p:nvPr>
        </p:nvGraphicFramePr>
        <p:xfrm>
          <a:off x="616767" y="1374168"/>
          <a:ext cx="10963228" cy="478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258">
                  <a:extLst>
                    <a:ext uri="{9D8B030D-6E8A-4147-A177-3AD203B41FA5}">
                      <a16:colId xmlns:a16="http://schemas.microsoft.com/office/drawing/2014/main" val="4216479013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434361514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1014168211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2492744687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3770943327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650583995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3081255365"/>
                    </a:ext>
                  </a:extLst>
                </a:gridCol>
                <a:gridCol w="1102258">
                  <a:extLst>
                    <a:ext uri="{9D8B030D-6E8A-4147-A177-3AD203B41FA5}">
                      <a16:colId xmlns:a16="http://schemas.microsoft.com/office/drawing/2014/main" val="1953125439"/>
                    </a:ext>
                  </a:extLst>
                </a:gridCol>
                <a:gridCol w="2145164">
                  <a:extLst>
                    <a:ext uri="{9D8B030D-6E8A-4147-A177-3AD203B41FA5}">
                      <a16:colId xmlns:a16="http://schemas.microsoft.com/office/drawing/2014/main" val="98894213"/>
                    </a:ext>
                  </a:extLst>
                </a:gridCol>
              </a:tblGrid>
              <a:tr h="35125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厂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商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是否基于</a:t>
                      </a:r>
                      <a:r>
                        <a:rPr lang="en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是否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开源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是否支持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异构通信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拓扑感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知强化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流量监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控强化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集群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容错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核心设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计目标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41164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NVIDIA</a:t>
                      </a: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业界标杆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8983826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 err="1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oneCCL</a:t>
                      </a:r>
                      <a:endParaRPr lang="en" sz="1200" b="1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Intel</a:t>
                      </a: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kern="120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为 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Intel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的异构芯片进行加速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56538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RCCL</a:t>
                      </a:r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endParaRPr lang="en" sz="1200" b="1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AMD</a:t>
                      </a: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为 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AMD 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的 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NPU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硬件进行通信加速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51173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Gloo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Mate</a:t>
                      </a: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为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CPU-GPU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之间通信进行加速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14807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BCCL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百度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异构通信故障诊断容错性能优化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97354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TCCL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腾讯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为腾讯</a:t>
                      </a:r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星脉网络定制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通信库极致优化性能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71176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ACCL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阿里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面向阿里云灵骏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架构设计优化性能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22229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华为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否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是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基于昇腾硬件 </a:t>
                      </a:r>
                      <a:r>
                        <a:rPr lang="en-US" altLang="zh-CN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NPU</a:t>
                      </a:r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之间通信进行加速</a:t>
                      </a:r>
                      <a:endParaRPr lang="zh-CN" altLang="en-US" sz="1200" b="0" dirty="0">
                        <a:solidFill>
                          <a:srgbClr val="4F4F4F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08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69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C1BF7E-3F89-8EF6-4CCC-005F2E34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0E49C4-D362-1875-CB73-81559E7DAF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业界有哪些著名集合通信库 </a:t>
            </a:r>
            <a:r>
              <a:rPr lang="en-US" altLang="zh-CN" dirty="0"/>
              <a:t>XCCL</a:t>
            </a:r>
            <a:r>
              <a:rPr lang="zh-CN" altLang="en-US" dirty="0"/>
              <a:t>？大厂训练自己的大模型都有哪些库？</a:t>
            </a:r>
            <a:endParaRPr lang="en-US" altLang="zh-CN" dirty="0"/>
          </a:p>
          <a:p>
            <a:r>
              <a:rPr lang="zh-CN" altLang="en-US" dirty="0"/>
              <a:t>大模型训练过程中，大厂用到集合通信库 </a:t>
            </a:r>
            <a:r>
              <a:rPr lang="en-US" altLang="zh-CN" dirty="0"/>
              <a:t>XCCL</a:t>
            </a:r>
            <a:r>
              <a:rPr lang="zh-CN" altLang="en-US" dirty="0"/>
              <a:t> 都有什么优缺点？</a:t>
            </a:r>
          </a:p>
        </p:txBody>
      </p:sp>
    </p:spTree>
    <p:extLst>
      <p:ext uri="{BB962C8B-B14F-4D97-AF65-F5344CB8AC3E}">
        <p14:creationId xmlns:p14="http://schemas.microsoft.com/office/powerpoint/2010/main" val="218248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998" y="2220688"/>
            <a:ext cx="10958765" cy="3080778"/>
          </a:xfrm>
        </p:spPr>
        <p:txBody>
          <a:bodyPr numCol="2" anchor="ctr"/>
          <a:lstStyle/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XCCL</a:t>
            </a:r>
            <a:r>
              <a:rPr lang="zh-CN" altLang="en-US" sz="2800" dirty="0">
                <a:latin typeface="Gill Sans MT" panose="020B0502020104020203" pitchFamily="34" charset="0"/>
              </a:rPr>
              <a:t> 基本概念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NVIDIA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NCCL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</a:t>
            </a:r>
            <a:r>
              <a:rPr lang="zh-CN" altLang="en-US" sz="2800" dirty="0">
                <a:latin typeface="Gill Sans MT" panose="020B0502020104020203" pitchFamily="34" charset="0"/>
              </a:rPr>
              <a:t>阿里 </a:t>
            </a:r>
            <a:r>
              <a:rPr lang="en-US" altLang="zh-CN" sz="2800" dirty="0">
                <a:latin typeface="Gill Sans MT" panose="020B0502020104020203" pitchFamily="34" charset="0"/>
              </a:rPr>
              <a:t>ACCL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</a:t>
            </a:r>
            <a:r>
              <a:rPr lang="zh-CN" altLang="en-US" sz="2800" dirty="0">
                <a:latin typeface="Gill Sans MT" panose="020B0502020104020203" pitchFamily="34" charset="0"/>
              </a:rPr>
              <a:t>腾讯 </a:t>
            </a:r>
            <a:r>
              <a:rPr lang="en-US" altLang="zh-CN" sz="2800" dirty="0">
                <a:latin typeface="Gill Sans MT" panose="020B0502020104020203" pitchFamily="34" charset="0"/>
              </a:rPr>
              <a:t>TCCL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AMD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RCCL</a:t>
            </a:r>
            <a:endParaRPr lang="zh-CN" altLang="en-US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Intel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 err="1">
                <a:latin typeface="Gill Sans MT" panose="020B0502020104020203" pitchFamily="34" charset="0"/>
              </a:rPr>
              <a:t>OneCCL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Meta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Gloo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总结与思考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XCCL </a:t>
            </a:r>
            <a:r>
              <a:rPr kumimoji="1" lang="zh-CN" altLang="en-US" dirty="0"/>
              <a:t>基本概念</a:t>
            </a:r>
            <a:endParaRPr kumimoji="1" lang="en-US" altLang="zh-CN" dirty="0"/>
          </a:p>
          <a:p>
            <a:r>
              <a:rPr kumimoji="1" lang="en-US" altLang="zh-CN" sz="5400" dirty="0"/>
              <a:t> Basic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Concept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 </a:t>
            </a:r>
            <a:r>
              <a:rPr lang="en-US" altLang="zh-CN" dirty="0"/>
              <a:t>AI</a:t>
            </a:r>
            <a:r>
              <a:rPr lang="zh-CN" altLang="en-US" dirty="0"/>
              <a:t> 而生的通信库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ABE5A4-19F0-F644-A024-C844B4283591}"/>
              </a:ext>
            </a:extLst>
          </p:cNvPr>
          <p:cNvGrpSpPr/>
          <p:nvPr/>
        </p:nvGrpSpPr>
        <p:grpSpPr>
          <a:xfrm>
            <a:off x="768889" y="1485356"/>
            <a:ext cx="6695416" cy="1019505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D89105-0ABB-4648-8EFF-20ABBCCB4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2523C1-6450-AA49-8640-FC3B5AE55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F74D26-4A2C-4947-9C7A-48BF6FD4F522}"/>
              </a:ext>
            </a:extLst>
          </p:cNvPr>
          <p:cNvGrpSpPr/>
          <p:nvPr/>
        </p:nvGrpSpPr>
        <p:grpSpPr>
          <a:xfrm>
            <a:off x="2082682" y="2763788"/>
            <a:ext cx="9504427" cy="1019503"/>
            <a:chOff x="686696" y="3883593"/>
            <a:chExt cx="7204433" cy="74741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52EAE24-77E7-1447-8B3F-DE381E9E6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DBB3F4-7FB8-EC4B-B3AA-A6BA14943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84FB5BE-236A-AF44-87A2-1B3DF909C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54045D9-287B-374F-B781-42D16122B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8334539" y="1345997"/>
            <a:ext cx="2846266" cy="10961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6C195C-88CA-5D4E-ABFF-A71D938F8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94" y="4939612"/>
            <a:ext cx="3307484" cy="12470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F03AC8-EED2-014E-BC7B-34483FFBE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4258283" y="4939612"/>
            <a:ext cx="2659117" cy="135997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C521F2-B353-FF40-B443-D55ECBB64D4D}"/>
              </a:ext>
            </a:extLst>
          </p:cNvPr>
          <p:cNvGrpSpPr/>
          <p:nvPr/>
        </p:nvGrpSpPr>
        <p:grpSpPr>
          <a:xfrm>
            <a:off x="3087603" y="3977393"/>
            <a:ext cx="6430880" cy="891615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4153D83-16D2-C143-830A-59D56ED36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7AC4BE3-8D7D-B740-BD79-45C71637A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6349056-4146-7847-9E66-0EB8AD91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305" y="5004684"/>
            <a:ext cx="3858378" cy="12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6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 algn="l"/>
            <a:r>
              <a:rPr lang="en-US" altLang="zh-CN" dirty="0"/>
              <a:t>XCCL</a:t>
            </a:r>
            <a:r>
              <a:rPr lang="zh-CN" altLang="en-US" dirty="0"/>
              <a:t> 提供的基本能力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9C74A-6524-E31B-BB8B-180E72342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19200"/>
            <a:ext cx="10780679" cy="1698534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 anchor="ctr"/>
          <a:lstStyle/>
          <a:p>
            <a:r>
              <a:rPr lang="en" altLang="zh-CN" dirty="0"/>
              <a:t>XCCL</a:t>
            </a:r>
            <a:r>
              <a:rPr lang="zh-CN" altLang="en-US" dirty="0"/>
              <a:t>（</a:t>
            </a:r>
            <a:r>
              <a:rPr lang="en-US" altLang="zh-CN" dirty="0"/>
              <a:t>XXXX</a:t>
            </a:r>
            <a:r>
              <a:rPr lang="zh-CN" altLang="en-US" dirty="0"/>
              <a:t> </a:t>
            </a:r>
            <a:r>
              <a:rPr lang="en-US" altLang="zh-CN" dirty="0"/>
              <a:t>Collective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）集合通信库，大体上会遵照 </a:t>
            </a:r>
            <a:r>
              <a:rPr lang="en" altLang="zh-CN" dirty="0"/>
              <a:t>MPI </a:t>
            </a:r>
            <a:r>
              <a:rPr lang="zh-CN" altLang="en-US" dirty="0"/>
              <a:t>提供 </a:t>
            </a:r>
            <a:r>
              <a:rPr lang="en-US" altLang="zh-CN" dirty="0"/>
              <a:t>API</a:t>
            </a:r>
            <a:r>
              <a:rPr lang="zh-CN" altLang="en-US" dirty="0"/>
              <a:t> 接口规定，实现了包括点对点通信（</a:t>
            </a:r>
            <a:r>
              <a:rPr lang="en" altLang="zh-CN" dirty="0"/>
              <a:t>SEND,RECV</a:t>
            </a:r>
            <a:r>
              <a:rPr lang="zh-CN" altLang="en-US" dirty="0"/>
              <a:t> 等），集合通信（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BROADCAST</a:t>
            </a:r>
            <a:r>
              <a:rPr lang="zh-CN" altLang="en" dirty="0"/>
              <a:t>，</a:t>
            </a:r>
            <a:r>
              <a:rPr lang="en" altLang="zh-CN" dirty="0"/>
              <a:t>ALLREDUCE</a:t>
            </a:r>
            <a:r>
              <a:rPr lang="zh-CN" altLang="en-US" dirty="0"/>
              <a:t>等）等相关接口；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E5E4AA-8D51-1C22-1DFA-716FCE290075}"/>
              </a:ext>
            </a:extLst>
          </p:cNvPr>
          <p:cNvGrpSpPr/>
          <p:nvPr/>
        </p:nvGrpSpPr>
        <p:grpSpPr>
          <a:xfrm>
            <a:off x="871273" y="3389454"/>
            <a:ext cx="4546682" cy="692319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11AA1C-7B47-EDB0-2F8C-9D8613192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093E244-AE8F-3FD8-979C-E546901F0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3DE946-4549-B51E-00DB-906C59A25D4D}"/>
              </a:ext>
            </a:extLst>
          </p:cNvPr>
          <p:cNvGrpSpPr/>
          <p:nvPr/>
        </p:nvGrpSpPr>
        <p:grpSpPr>
          <a:xfrm>
            <a:off x="4117597" y="4500072"/>
            <a:ext cx="6454208" cy="692318"/>
            <a:chOff x="686696" y="3883593"/>
            <a:chExt cx="7204433" cy="7474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FF8508C-E208-E529-A203-E8BF9F083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96BBA28-1D1D-8AFE-76D2-17D13D341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BFC9F7B-2E64-1F82-1F2B-590AE80F5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9101CCA-F588-BF0F-8C42-781CEF416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932656" y="4474038"/>
            <a:ext cx="1932825" cy="7443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D2B7D4-FA5D-2B6C-AE55-94C7AE340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938" y="5422909"/>
            <a:ext cx="2246026" cy="8468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DAE432-C755-878A-9586-E54200A19C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5726375" y="5415147"/>
            <a:ext cx="1805737" cy="92352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EFB529-A28E-51F9-3673-9A417ED9515B}"/>
              </a:ext>
            </a:extLst>
          </p:cNvPr>
          <p:cNvGrpSpPr/>
          <p:nvPr/>
        </p:nvGrpSpPr>
        <p:grpSpPr>
          <a:xfrm>
            <a:off x="6471241" y="3495511"/>
            <a:ext cx="4367043" cy="605472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F5DCEE8-2384-D786-ACA1-F14E06658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12F491D-0507-287B-137E-980B82F55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EABA698-8C3C-082A-4CA2-9A182BE42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3101" y="5415147"/>
            <a:ext cx="2620124" cy="8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5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 algn="l"/>
            <a:r>
              <a:rPr lang="en-US" altLang="zh-CN" dirty="0"/>
              <a:t>XCCL</a:t>
            </a:r>
            <a:r>
              <a:rPr lang="zh-CN" altLang="en-US" dirty="0"/>
              <a:t> 提供的基本能力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9C74A-6524-E31B-BB8B-180E72342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19200"/>
            <a:ext cx="10780679" cy="1698534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 anchor="ctr"/>
          <a:lstStyle/>
          <a:p>
            <a:r>
              <a:rPr lang="zh-CN" altLang="en-US" dirty="0"/>
              <a:t>针对统一通信原语，在不同的网络拓扑实现不同的优化算法。</a:t>
            </a:r>
            <a:endParaRPr lang="en-US" altLang="zh-CN" dirty="0"/>
          </a:p>
          <a:p>
            <a:r>
              <a:rPr lang="zh-CN" altLang="en-US" dirty="0"/>
              <a:t>根据自己硬件或者是系统需要，在底层实现上进行相应改动，保证接口的稳定和性能。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E5E4AA-8D51-1C22-1DFA-716FCE290075}"/>
              </a:ext>
            </a:extLst>
          </p:cNvPr>
          <p:cNvGrpSpPr/>
          <p:nvPr/>
        </p:nvGrpSpPr>
        <p:grpSpPr>
          <a:xfrm>
            <a:off x="871273" y="3389454"/>
            <a:ext cx="4546682" cy="692319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11AA1C-7B47-EDB0-2F8C-9D8613192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093E244-AE8F-3FD8-979C-E546901F0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3DE946-4549-B51E-00DB-906C59A25D4D}"/>
              </a:ext>
            </a:extLst>
          </p:cNvPr>
          <p:cNvGrpSpPr/>
          <p:nvPr/>
        </p:nvGrpSpPr>
        <p:grpSpPr>
          <a:xfrm>
            <a:off x="4117597" y="4500072"/>
            <a:ext cx="6454208" cy="692318"/>
            <a:chOff x="686696" y="3883593"/>
            <a:chExt cx="7204433" cy="7474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FF8508C-E208-E529-A203-E8BF9F083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96BBA28-1D1D-8AFE-76D2-17D13D341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BFC9F7B-2E64-1F82-1F2B-590AE80F5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9101CCA-F588-BF0F-8C42-781CEF416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932656" y="4474038"/>
            <a:ext cx="1932825" cy="7443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D2B7D4-FA5D-2B6C-AE55-94C7AE340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938" y="5422909"/>
            <a:ext cx="2246026" cy="8468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DAE432-C755-878A-9586-E54200A19C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5726375" y="5415147"/>
            <a:ext cx="1805737" cy="92352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EFB529-A28E-51F9-3673-9A417ED9515B}"/>
              </a:ext>
            </a:extLst>
          </p:cNvPr>
          <p:cNvGrpSpPr/>
          <p:nvPr/>
        </p:nvGrpSpPr>
        <p:grpSpPr>
          <a:xfrm>
            <a:off x="6471241" y="3495511"/>
            <a:ext cx="4367043" cy="605472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F5DCEE8-2384-D786-ACA1-F14E06658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12F491D-0507-287B-137E-980B82F55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EABA698-8C3C-082A-4CA2-9A182BE42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3101" y="5415147"/>
            <a:ext cx="2620124" cy="8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29995</TotalTime>
  <Words>1637</Words>
  <Application>Microsoft Macintosh PowerPoint</Application>
  <PresentationFormat>自定义</PresentationFormat>
  <Paragraphs>215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本节内容</vt:lpstr>
      <vt:lpstr>PowerPoint 演示文稿</vt:lpstr>
      <vt:lpstr>为 AI 而生的通信库</vt:lpstr>
      <vt:lpstr>XCCL 提供的基本能力</vt:lpstr>
      <vt:lpstr>XCCL 提供的基本能力</vt:lpstr>
      <vt:lpstr>XCCL 在 AI 系统中的位置</vt:lpstr>
      <vt:lpstr>Question</vt:lpstr>
      <vt:lpstr>基于 NCCL 进行创新</vt:lpstr>
      <vt:lpstr>PowerPoint 演示文稿</vt:lpstr>
      <vt:lpstr>NCCL：NVIDIA 通信库</vt:lpstr>
      <vt:lpstr>NCCL：NVIDIA 通信库</vt:lpstr>
      <vt:lpstr>NCCL 的优点</vt:lpstr>
      <vt:lpstr>NCCL 的不足</vt:lpstr>
      <vt:lpstr>PowerPoint 演示文稿</vt:lpstr>
      <vt:lpstr>ACCL：阿里集合通信库</vt:lpstr>
      <vt:lpstr>ACCL：阿里集合通信库</vt:lpstr>
      <vt:lpstr>ACCL：阿里集合通信库</vt:lpstr>
      <vt:lpstr>PowerPoint 演示文稿</vt:lpstr>
      <vt:lpstr>TCCL，Tencent 腾讯集合通信库</vt:lpstr>
      <vt:lpstr>TCCL，Tencent 腾讯集合通信库：主要特性包括</vt:lpstr>
      <vt:lpstr>Question</vt:lpstr>
      <vt:lpstr>PowerPoint 演示文稿</vt:lpstr>
      <vt:lpstr>Intel oneCCL</vt:lpstr>
      <vt:lpstr>Intel oneCCL</vt:lpstr>
      <vt:lpstr>Intel oneCCL</vt:lpstr>
      <vt:lpstr>PowerPoint 演示文稿</vt:lpstr>
      <vt:lpstr>PowerPoint 演示文稿</vt:lpstr>
      <vt:lpstr>AMD RCCL</vt:lpstr>
      <vt:lpstr>AMD RCCL 主要特性</vt:lpstr>
      <vt:lpstr>PowerPoint 演示文稿</vt:lpstr>
      <vt:lpstr>PyTorch 通信后端</vt:lpstr>
      <vt:lpstr>Facebook GLOO</vt:lpstr>
      <vt:lpstr>什么时候用 GLoo 什么时候用 NCCL</vt:lpstr>
      <vt:lpstr>PowerPoint 演示文稿</vt:lpstr>
      <vt:lpstr>各种 XCCL 库优缺点对比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9902</cp:revision>
  <cp:lastPrinted>2023-09-08T09:14:01Z</cp:lastPrinted>
  <dcterms:created xsi:type="dcterms:W3CDTF">2020-08-28T08:44:19Z</dcterms:created>
  <dcterms:modified xsi:type="dcterms:W3CDTF">2024-08-08T00:26:19Z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